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7" r:id="rId1"/>
  </p:sldMasterIdLst>
  <p:notesMasterIdLst>
    <p:notesMasterId r:id="rId15"/>
  </p:notesMasterIdLst>
  <p:sldIdLst>
    <p:sldId id="256" r:id="rId2"/>
    <p:sldId id="257" r:id="rId3"/>
    <p:sldId id="264" r:id="rId4"/>
    <p:sldId id="261" r:id="rId5"/>
    <p:sldId id="262" r:id="rId6"/>
    <p:sldId id="265" r:id="rId7"/>
    <p:sldId id="267" r:id="rId8"/>
    <p:sldId id="274" r:id="rId9"/>
    <p:sldId id="269" r:id="rId10"/>
    <p:sldId id="266" r:id="rId11"/>
    <p:sldId id="272" r:id="rId12"/>
    <p:sldId id="273" r:id="rId13"/>
    <p:sldId id="271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9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352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FD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6" autoAdjust="0"/>
    <p:restoredTop sz="94660"/>
  </p:normalViewPr>
  <p:slideViewPr>
    <p:cSldViewPr snapToGrid="0">
      <p:cViewPr varScale="1">
        <p:scale>
          <a:sx n="96" d="100"/>
          <a:sy n="96" d="100"/>
        </p:scale>
        <p:origin x="96" y="930"/>
      </p:cViewPr>
      <p:guideLst>
        <p:guide orient="horz" pos="799"/>
        <p:guide pos="665"/>
        <p:guide pos="7015"/>
        <p:guide orient="horz" pos="352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8CED15-2429-46F8-9374-E464E23421D0}" type="datetimeFigureOut">
              <a:rPr lang="ru-RU" smtClean="0"/>
              <a:t>18.01.2025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DCF6E-337E-41C9-8924-5940D9069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0642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3505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3105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73627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385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3853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1154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2578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4417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72868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8610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57129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DCF6E-337E-41C9-8924-5940D9069AFB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028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A70DF-A31E-4664-BF65-8ECDA82DA88F}" type="datetime1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4251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2542C8-224C-44B4-A1BE-57C660947DC9}" type="datetime1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8815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DBDB0-52D3-4714-BEBB-DCE068EAF936}" type="datetime1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3438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246D1-6942-4AF3-86CF-70B3905B8325}" type="datetime1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3450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BDB93-EE53-4340-9D8C-84E417B33DDE}" type="datetime1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537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B3529-B432-44FC-A6BE-0A9B826AE204}" type="datetime1">
              <a:rPr lang="ru-RU" smtClean="0"/>
              <a:t>18.01.2025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0475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2EC06-5F12-42FD-863D-22B798F447FA}" type="datetime1">
              <a:rPr lang="ru-RU" smtClean="0"/>
              <a:t>18.01.2025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7862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61F0-9621-4952-910A-B6F65CB195D0}" type="datetime1">
              <a:rPr lang="ru-RU" smtClean="0"/>
              <a:t>18.01.2025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863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D96DC-C52B-48E9-B43D-3142C9B4622E}" type="datetime1">
              <a:rPr lang="ru-RU" smtClean="0"/>
              <a:t>18.01.2025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9199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C4339-FB81-43DE-8E22-D82C62DB2638}" type="datetime1">
              <a:rPr lang="ru-RU" smtClean="0"/>
              <a:t>18.01.2025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7129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43B23-007B-4350-8BB9-62E9F826DCDA}" type="datetime1">
              <a:rPr lang="ru-RU" smtClean="0"/>
              <a:t>18.01.2025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5870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EC08C-8FD3-49C5-83A5-429B61582ED0}" type="datetime1">
              <a:rPr lang="ru-RU" smtClean="0"/>
              <a:t>18.01.2025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B4F93-AE48-42E0-8A69-452558197F8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104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55688" y="1268413"/>
            <a:ext cx="10080625" cy="2985536"/>
          </a:xfrm>
        </p:spPr>
        <p:txBody>
          <a:bodyPr>
            <a:normAutofit/>
          </a:bodyPr>
          <a:lstStyle/>
          <a:p>
            <a:r>
              <a:rPr lang="en-US" i="1" dirty="0">
                <a:latin typeface="+mn-lt"/>
                <a:cs typeface="Times New Roman" panose="02020603050405020304" pitchFamily="18" charset="0"/>
              </a:rPr>
              <a:t>Anorak's Quest</a:t>
            </a:r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/>
            </a:r>
            <a:br>
              <a:rPr lang="ru-RU" i="1" dirty="0" smtClean="0">
                <a:latin typeface="+mn-lt"/>
                <a:cs typeface="Times New Roman" panose="02020603050405020304" pitchFamily="18" charset="0"/>
              </a:rPr>
            </a:b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55687" y="4253949"/>
            <a:ext cx="10080625" cy="1335639"/>
          </a:xfrm>
        </p:spPr>
        <p:txBody>
          <a:bodyPr/>
          <a:lstStyle/>
          <a:p>
            <a:pPr algn="l"/>
            <a:r>
              <a:rPr lang="ru-RU" b="1" dirty="0" smtClean="0">
                <a:cs typeface="Times New Roman" panose="02020603050405020304" pitchFamily="18" charset="0"/>
              </a:rPr>
              <a:t>авторы:</a:t>
            </a:r>
            <a:r>
              <a:rPr lang="ru-RU" dirty="0" smtClean="0">
                <a:cs typeface="Times New Roman" panose="02020603050405020304" pitchFamily="18" charset="0"/>
              </a:rPr>
              <a:t> </a:t>
            </a:r>
            <a:r>
              <a:rPr lang="ru-RU" dirty="0" err="1" smtClean="0">
                <a:cs typeface="Times New Roman" panose="02020603050405020304" pitchFamily="18" charset="0"/>
              </a:rPr>
              <a:t>Преснова</a:t>
            </a:r>
            <a:r>
              <a:rPr lang="ru-RU" dirty="0" smtClean="0">
                <a:cs typeface="Times New Roman" panose="02020603050405020304" pitchFamily="18" charset="0"/>
              </a:rPr>
              <a:t> Ксения Алексеевна, </a:t>
            </a:r>
            <a:r>
              <a:rPr lang="ru-RU" dirty="0" smtClean="0">
                <a:solidFill>
                  <a:srgbClr val="FF0000"/>
                </a:solidFill>
                <a:cs typeface="Times New Roman" panose="02020603050405020304" pitchFamily="18" charset="0"/>
              </a:rPr>
              <a:t>(себя добавь)</a:t>
            </a:r>
            <a:endParaRPr lang="ru-RU" dirty="0" smtClean="0">
              <a:solidFill>
                <a:srgbClr val="FF0000"/>
              </a:solidFill>
              <a:cs typeface="Times New Roman" panose="02020603050405020304" pitchFamily="18" charset="0"/>
            </a:endParaRPr>
          </a:p>
          <a:p>
            <a:pPr algn="l"/>
            <a:r>
              <a:rPr lang="ru-RU" b="1" dirty="0" smtClean="0">
                <a:cs typeface="Times New Roman" panose="02020603050405020304" pitchFamily="18" charset="0"/>
              </a:rPr>
              <a:t>руководитель:</a:t>
            </a:r>
            <a:r>
              <a:rPr lang="ru-RU" dirty="0" smtClean="0">
                <a:cs typeface="Times New Roman" panose="02020603050405020304" pitchFamily="18" charset="0"/>
              </a:rPr>
              <a:t> Евдокимова Екатерина Александровна</a:t>
            </a:r>
            <a:endParaRPr lang="ru-RU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36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Окно результатов прохождения уровней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fld id="{9F4B4F93-AE48-42E0-8A69-452558197F8F}" type="slidenum">
              <a:rPr lang="ru-RU" sz="3200" b="1" smtClean="0">
                <a:solidFill>
                  <a:schemeClr val="tx1"/>
                </a:solidFill>
                <a:cs typeface="Times New Roman" panose="02020603050405020304" pitchFamily="18" charset="0"/>
              </a:rPr>
              <a:t>10</a:t>
            </a:fld>
            <a:endParaRPr lang="ru-RU" sz="3200" b="1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5887" y="2593976"/>
            <a:ext cx="5663675" cy="3529890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2655887" y="2753139"/>
            <a:ext cx="5633192" cy="33585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713384" y="2795521"/>
            <a:ext cx="566529" cy="593722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3459574" y="3568148"/>
            <a:ext cx="3140009" cy="23853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3462887" y="3849756"/>
            <a:ext cx="3140009" cy="23853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3443009" y="4128052"/>
            <a:ext cx="3140009" cy="23853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3433069" y="4386470"/>
            <a:ext cx="3140009" cy="23853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/>
          <p:cNvSpPr txBox="1"/>
          <p:nvPr/>
        </p:nvSpPr>
        <p:spPr>
          <a:xfrm>
            <a:off x="617076" y="2795521"/>
            <a:ext cx="1077411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 smtClean="0">
                <a:cs typeface="Times New Roman" panose="02020603050405020304" pitchFamily="18" charset="0"/>
              </a:rPr>
              <a:t>Button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506441" y="2939723"/>
            <a:ext cx="162987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>
                <a:cs typeface="Times New Roman" panose="02020603050405020304" pitchFamily="18" charset="0"/>
              </a:rPr>
              <a:t>fonoviy_sloy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88487" y="5545143"/>
            <a:ext cx="128708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>
                <a:cs typeface="Times New Roman" panose="02020603050405020304" pitchFamily="18" charset="0"/>
              </a:rPr>
              <a:t>svoi_text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cxnSp>
        <p:nvCxnSpPr>
          <p:cNvPr id="16" name="Соединительная линия уступом 15"/>
          <p:cNvCxnSpPr>
            <a:stCxn id="4" idx="3"/>
            <a:endCxn id="14" idx="1"/>
          </p:cNvCxnSpPr>
          <p:nvPr/>
        </p:nvCxnSpPr>
        <p:spPr>
          <a:xfrm flipV="1">
            <a:off x="8319562" y="3262889"/>
            <a:ext cx="1186879" cy="1096032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оединительная линия уступом 17"/>
          <p:cNvCxnSpPr>
            <a:stCxn id="8" idx="1"/>
            <a:endCxn id="13" idx="3"/>
          </p:cNvCxnSpPr>
          <p:nvPr/>
        </p:nvCxnSpPr>
        <p:spPr>
          <a:xfrm rot="10800000" flipV="1">
            <a:off x="1694488" y="3092381"/>
            <a:ext cx="1018897" cy="26305"/>
          </a:xfrm>
          <a:prstGeom prst="bentConnector3">
            <a:avLst/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Соединительная линия уступом 19"/>
          <p:cNvCxnSpPr>
            <a:stCxn id="9" idx="1"/>
            <a:endCxn id="15" idx="0"/>
          </p:cNvCxnSpPr>
          <p:nvPr/>
        </p:nvCxnSpPr>
        <p:spPr>
          <a:xfrm rot="10800000" flipV="1">
            <a:off x="1332030" y="3687417"/>
            <a:ext cx="2127545" cy="1857725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Соединительная линия уступом 21"/>
          <p:cNvCxnSpPr>
            <a:stCxn id="10" idx="1"/>
            <a:endCxn id="15" idx="0"/>
          </p:cNvCxnSpPr>
          <p:nvPr/>
        </p:nvCxnSpPr>
        <p:spPr>
          <a:xfrm rot="10800000" flipV="1">
            <a:off x="1332029" y="3969025"/>
            <a:ext cx="2130858" cy="1576117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Соединительная линия уступом 23"/>
          <p:cNvCxnSpPr>
            <a:stCxn id="11" idx="1"/>
            <a:endCxn id="15" idx="0"/>
          </p:cNvCxnSpPr>
          <p:nvPr/>
        </p:nvCxnSpPr>
        <p:spPr>
          <a:xfrm rot="10800000" flipV="1">
            <a:off x="1332029" y="4247321"/>
            <a:ext cx="2110980" cy="1297821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Соединительная линия уступом 25"/>
          <p:cNvCxnSpPr>
            <a:stCxn id="12" idx="1"/>
            <a:endCxn id="15" idx="0"/>
          </p:cNvCxnSpPr>
          <p:nvPr/>
        </p:nvCxnSpPr>
        <p:spPr>
          <a:xfrm rot="10800000" flipV="1">
            <a:off x="1332029" y="4505739"/>
            <a:ext cx="2101040" cy="1039403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39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Алгоритм игры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fld id="{9F4B4F93-AE48-42E0-8A69-452558197F8F}" type="slidenum">
              <a:rPr lang="ru-RU" sz="3200" b="1" smtClean="0">
                <a:solidFill>
                  <a:schemeClr val="tx1"/>
                </a:solidFill>
                <a:cs typeface="Times New Roman" panose="02020603050405020304" pitchFamily="18" charset="0"/>
              </a:rPr>
              <a:t>11</a:t>
            </a:fld>
            <a:endParaRPr lang="ru-RU" sz="3200" b="1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6896" y="3267353"/>
            <a:ext cx="1096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Сюда необходимо нарисовать блок схему взаимодействия пользователя с персонажем, после удалить </a:t>
            </a:r>
            <a:r>
              <a:rPr lang="ru-RU" dirty="0" err="1" smtClean="0">
                <a:solidFill>
                  <a:srgbClr val="FF0000"/>
                </a:solidFill>
              </a:rPr>
              <a:t>комент</a:t>
            </a:r>
            <a:endParaRPr lang="ru-R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60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Диаграммы классов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fld id="{9F4B4F93-AE48-42E0-8A69-452558197F8F}" type="slidenum">
              <a:rPr lang="ru-RU" sz="3200" b="1" smtClean="0">
                <a:solidFill>
                  <a:schemeClr val="tx1"/>
                </a:solidFill>
                <a:cs typeface="Times New Roman" panose="02020603050405020304" pitchFamily="18" charset="0"/>
              </a:rPr>
              <a:t>12</a:t>
            </a:fld>
            <a:endParaRPr lang="ru-RU" sz="3200" b="1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415863"/>
            <a:ext cx="3450150" cy="18786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122" y="2415863"/>
            <a:ext cx="3348675" cy="28086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1234" y="5655813"/>
            <a:ext cx="2601450" cy="7161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3286" y="4534038"/>
            <a:ext cx="2739825" cy="211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71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fld id="{9F4B4F93-AE48-42E0-8A69-452558197F8F}" type="slidenum">
              <a:rPr lang="ru-RU" sz="3200" b="1" smtClean="0">
                <a:solidFill>
                  <a:schemeClr val="tx1"/>
                </a:solidFill>
                <a:cs typeface="Times New Roman" panose="02020603050405020304" pitchFamily="18" charset="0"/>
              </a:rPr>
              <a:t>13</a:t>
            </a:fld>
            <a:endParaRPr lang="ru-RU" sz="3200" b="1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t="22029" b="21160"/>
          <a:stretch/>
        </p:blipFill>
        <p:spPr>
          <a:xfrm>
            <a:off x="1055687" y="2593976"/>
            <a:ext cx="3573661" cy="3896139"/>
          </a:xfrm>
          <a:prstGeom prst="rect">
            <a:avLst/>
          </a:prstGeom>
        </p:spPr>
      </p:pic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Контакты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86400" y="3724553"/>
            <a:ext cx="4853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Свой </a:t>
            </a:r>
            <a:r>
              <a:rPr lang="ru-RU" dirty="0" err="1" smtClean="0">
                <a:solidFill>
                  <a:srgbClr val="FF0000"/>
                </a:solidFill>
              </a:rPr>
              <a:t>куар</a:t>
            </a:r>
            <a:r>
              <a:rPr lang="ru-RU" dirty="0" smtClean="0">
                <a:solidFill>
                  <a:srgbClr val="FF0000"/>
                </a:solidFill>
              </a:rPr>
              <a:t> сюда скинь на телегу и удали </a:t>
            </a:r>
            <a:r>
              <a:rPr lang="ru-RU" dirty="0" err="1" smtClean="0">
                <a:solidFill>
                  <a:srgbClr val="FF0000"/>
                </a:solidFill>
              </a:rPr>
              <a:t>комент</a:t>
            </a:r>
            <a:endParaRPr lang="ru-R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264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Актуальность работы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55686" y="2593975"/>
            <a:ext cx="10080625" cy="2995613"/>
          </a:xfrm>
        </p:spPr>
        <p:txBody>
          <a:bodyPr>
            <a:normAutofit/>
          </a:bodyPr>
          <a:lstStyle/>
          <a:p>
            <a:pPr indent="0">
              <a:buNone/>
            </a:pPr>
            <a:r>
              <a:rPr lang="ru-RU" dirty="0">
                <a:cs typeface="Times New Roman" panose="02020603050405020304" pitchFamily="18" charset="0"/>
              </a:rPr>
              <a:t>Разработка игровых приложений для досуга пользователей является сложной задачей, на освоение которой требуется много усилий и времени. </a:t>
            </a:r>
            <a:r>
              <a:rPr lang="ru-RU" dirty="0" smtClean="0">
                <a:cs typeface="Times New Roman" panose="02020603050405020304" pitchFamily="18" charset="0"/>
              </a:rPr>
              <a:t>Разработка </a:t>
            </a:r>
            <a:r>
              <a:rPr lang="ru-RU" dirty="0">
                <a:cs typeface="Times New Roman" panose="02020603050405020304" pitchFamily="18" charset="0"/>
              </a:rPr>
              <a:t>программного обеспечения </a:t>
            </a:r>
            <a:r>
              <a:rPr lang="ru-RU" dirty="0" err="1">
                <a:cs typeface="Times New Roman" panose="02020603050405020304" pitchFamily="18" charset="0"/>
              </a:rPr>
              <a:t>Anorak's</a:t>
            </a:r>
            <a:r>
              <a:rPr lang="ru-RU" dirty="0">
                <a:cs typeface="Times New Roman" panose="02020603050405020304" pitchFamily="18" charset="0"/>
              </a:rPr>
              <a:t> </a:t>
            </a:r>
            <a:r>
              <a:rPr lang="ru-RU" dirty="0" err="1">
                <a:cs typeface="Times New Roman" panose="02020603050405020304" pitchFamily="18" charset="0"/>
              </a:rPr>
              <a:t>Quest</a:t>
            </a:r>
            <a:r>
              <a:rPr lang="ru-RU" dirty="0">
                <a:cs typeface="Times New Roman" panose="02020603050405020304" pitchFamily="18" charset="0"/>
              </a:rPr>
              <a:t> поможет лучше освоить работу с данной библиотекой, а также создаст полезный инструмент для досуга пользователей.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fld id="{9F4B4F93-AE48-42E0-8A69-452558197F8F}" type="slidenum">
              <a:rPr lang="ru-RU" sz="3200" b="1" smtClean="0">
                <a:solidFill>
                  <a:schemeClr val="tx1"/>
                </a:solidFill>
                <a:cs typeface="Times New Roman" panose="02020603050405020304" pitchFamily="18" charset="0"/>
              </a:rPr>
              <a:t>2</a:t>
            </a:fld>
            <a:endParaRPr lang="ru-RU" sz="3200" b="1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76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«</a:t>
            </a:r>
            <a:r>
              <a:rPr lang="en-US" i="1" dirty="0" smtClean="0">
                <a:latin typeface="+mn-lt"/>
                <a:cs typeface="Times New Roman" panose="02020603050405020304" pitchFamily="18" charset="0"/>
              </a:rPr>
              <a:t>Anorak's Quest</a:t>
            </a:r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»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55688" y="2593975"/>
            <a:ext cx="10080623" cy="2995613"/>
          </a:xfrm>
        </p:spPr>
        <p:txBody>
          <a:bodyPr>
            <a:noAutofit/>
          </a:bodyPr>
          <a:lstStyle/>
          <a:p>
            <a:pPr indent="0" algn="just">
              <a:buNone/>
            </a:pPr>
            <a:r>
              <a:rPr lang="ru-RU" sz="3200" dirty="0" smtClean="0">
                <a:cs typeface="Times New Roman" panose="02020603050405020304" pitchFamily="18" charset="0"/>
              </a:rPr>
              <a:t>Жанр данной игры – «</a:t>
            </a:r>
            <a:r>
              <a:rPr lang="en-US" sz="3200" dirty="0" smtClean="0">
                <a:cs typeface="Times New Roman" panose="02020603050405020304" pitchFamily="18" charset="0"/>
              </a:rPr>
              <a:t>Adventure</a:t>
            </a:r>
            <a:r>
              <a:rPr lang="ru-RU" sz="3200" dirty="0" smtClean="0">
                <a:cs typeface="Times New Roman" panose="02020603050405020304" pitchFamily="18" charset="0"/>
              </a:rPr>
              <a:t>». В последнее </a:t>
            </a:r>
            <a:r>
              <a:rPr lang="ru-RU" sz="3200" dirty="0" smtClean="0">
                <a:cs typeface="Times New Roman" panose="02020603050405020304" pitchFamily="18" charset="0"/>
              </a:rPr>
              <a:t>время он </a:t>
            </a:r>
            <a:r>
              <a:rPr lang="ru-RU" sz="3200" dirty="0" smtClean="0">
                <a:cs typeface="Times New Roman" panose="02020603050405020304" pitchFamily="18" charset="0"/>
              </a:rPr>
              <a:t>стал весьма популярным. Связано это с развитием </a:t>
            </a:r>
            <a:r>
              <a:rPr lang="ru-RU" sz="3200" dirty="0">
                <a:cs typeface="Times New Roman" panose="02020603050405020304" pitchFamily="18" charset="0"/>
              </a:rPr>
              <a:t>вычислительной техники и </a:t>
            </a:r>
            <a:r>
              <a:rPr lang="ru-RU" sz="3200" dirty="0" smtClean="0">
                <a:cs typeface="Times New Roman" panose="02020603050405020304" pitchFamily="18" charset="0"/>
              </a:rPr>
              <a:t>появлением </a:t>
            </a:r>
            <a:r>
              <a:rPr lang="ru-RU" sz="3200" dirty="0">
                <a:cs typeface="Times New Roman" panose="02020603050405020304" pitchFamily="18" charset="0"/>
              </a:rPr>
              <a:t>домашних компьютеров с улучшенной </a:t>
            </a:r>
            <a:r>
              <a:rPr lang="ru-RU" sz="3200" dirty="0" smtClean="0">
                <a:cs typeface="Times New Roman" panose="02020603050405020304" pitchFamily="18" charset="0"/>
              </a:rPr>
              <a:t>графикой, что </a:t>
            </a:r>
            <a:r>
              <a:rPr lang="ru-RU" sz="3200" dirty="0">
                <a:cs typeface="Times New Roman" panose="02020603050405020304" pitchFamily="18" charset="0"/>
              </a:rPr>
              <a:t>позволило дополнить текстовые команды игрока </a:t>
            </a:r>
            <a:r>
              <a:rPr lang="ru-RU" sz="3200" dirty="0" smtClean="0">
                <a:cs typeface="Times New Roman" panose="02020603050405020304" pitchFamily="18" charset="0"/>
              </a:rPr>
              <a:t>красивой графикой </a:t>
            </a:r>
            <a:r>
              <a:rPr lang="ru-RU" sz="3200" dirty="0">
                <a:cs typeface="Times New Roman" panose="02020603050405020304" pitchFamily="18" charset="0"/>
              </a:rPr>
              <a:t>и сделать жанр более привлекательным.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fld id="{9F4B4F93-AE48-42E0-8A69-452558197F8F}" type="slidenum">
              <a:rPr lang="ru-RU" sz="3200" b="1" smtClean="0">
                <a:solidFill>
                  <a:schemeClr val="tx1"/>
                </a:solidFill>
                <a:cs typeface="Times New Roman" panose="02020603050405020304" pitchFamily="18" charset="0"/>
              </a:rPr>
              <a:t>3</a:t>
            </a:fld>
            <a:endParaRPr lang="ru-RU" sz="3200" b="1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82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Стартовое окно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8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r>
              <a:rPr lang="ru-RU" sz="3200" b="1" dirty="0">
                <a:solidFill>
                  <a:schemeClr val="tx1"/>
                </a:solidFill>
                <a:cs typeface="Times New Roman" panose="02020603050405020304" pitchFamily="18" charset="0"/>
              </a:rPr>
              <a:t>4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687" y="2593976"/>
            <a:ext cx="5633192" cy="351769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21173" y="4901297"/>
            <a:ext cx="1077411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 smtClean="0">
                <a:cs typeface="Times New Roman" panose="02020603050405020304" pitchFamily="18" charset="0"/>
              </a:rPr>
              <a:t>Button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21173" y="2949435"/>
            <a:ext cx="162987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>
                <a:cs typeface="Times New Roman" panose="02020603050405020304" pitchFamily="18" charset="0"/>
              </a:rPr>
              <a:t>fonoviy_sloy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055687" y="2753139"/>
            <a:ext cx="5633192" cy="33585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cxnSp>
        <p:nvCxnSpPr>
          <p:cNvPr id="9" name="Соединительная линия уступом 8"/>
          <p:cNvCxnSpPr>
            <a:stCxn id="5" idx="3"/>
            <a:endCxn id="7" idx="1"/>
          </p:cNvCxnSpPr>
          <p:nvPr/>
        </p:nvCxnSpPr>
        <p:spPr>
          <a:xfrm flipV="1">
            <a:off x="6688879" y="3272601"/>
            <a:ext cx="1332294" cy="1159805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 9"/>
          <p:cNvSpPr/>
          <p:nvPr/>
        </p:nvSpPr>
        <p:spPr>
          <a:xfrm>
            <a:off x="3021496" y="3272600"/>
            <a:ext cx="1739347" cy="663296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3002610" y="4123709"/>
            <a:ext cx="1739347" cy="663296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3006514" y="4974818"/>
            <a:ext cx="1739347" cy="663296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4" name="Соединительная линия уступом 13"/>
          <p:cNvCxnSpPr>
            <a:stCxn id="10" idx="3"/>
            <a:endCxn id="6" idx="1"/>
          </p:cNvCxnSpPr>
          <p:nvPr/>
        </p:nvCxnSpPr>
        <p:spPr>
          <a:xfrm>
            <a:off x="4760843" y="3604248"/>
            <a:ext cx="3260330" cy="1620215"/>
          </a:xfrm>
          <a:prstGeom prst="bentConnector3">
            <a:avLst/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Соединительная линия уступом 15"/>
          <p:cNvCxnSpPr>
            <a:stCxn id="12" idx="3"/>
            <a:endCxn id="6" idx="1"/>
          </p:cNvCxnSpPr>
          <p:nvPr/>
        </p:nvCxnSpPr>
        <p:spPr>
          <a:xfrm>
            <a:off x="4741957" y="4455357"/>
            <a:ext cx="3279216" cy="769106"/>
          </a:xfrm>
          <a:prstGeom prst="bentConnector3">
            <a:avLst/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Соединительная линия уступом 18"/>
          <p:cNvCxnSpPr>
            <a:endCxn id="6" idx="1"/>
          </p:cNvCxnSpPr>
          <p:nvPr/>
        </p:nvCxnSpPr>
        <p:spPr>
          <a:xfrm flipV="1">
            <a:off x="4760843" y="5224463"/>
            <a:ext cx="3260330" cy="82003"/>
          </a:xfrm>
          <a:prstGeom prst="bentConnector3">
            <a:avLst/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62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Окно выбора уровней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9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fld id="{9F4B4F93-AE48-42E0-8A69-452558197F8F}" type="slidenum">
              <a:rPr lang="ru-RU" sz="3200" b="1" smtClean="0">
                <a:solidFill>
                  <a:schemeClr val="tx1"/>
                </a:solidFill>
                <a:cs typeface="Times New Roman" panose="02020603050405020304" pitchFamily="18" charset="0"/>
              </a:rPr>
              <a:t>5</a:t>
            </a:fld>
            <a:endParaRPr lang="ru-RU" sz="3200" b="1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687" y="2593976"/>
            <a:ext cx="5669771" cy="3566469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055686" y="2753139"/>
            <a:ext cx="5669771" cy="34073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113184" y="2795521"/>
            <a:ext cx="566529" cy="593722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756454" y="3743052"/>
            <a:ext cx="566529" cy="593722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3621158" y="3752991"/>
            <a:ext cx="566529" cy="593722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4465984" y="3752991"/>
            <a:ext cx="566529" cy="593722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2766392" y="4607756"/>
            <a:ext cx="566529" cy="593722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3631097" y="4597817"/>
            <a:ext cx="566529" cy="593722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4475923" y="4597817"/>
            <a:ext cx="566529" cy="593722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8021173" y="4901297"/>
            <a:ext cx="1077411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 smtClean="0">
                <a:cs typeface="Times New Roman" panose="02020603050405020304" pitchFamily="18" charset="0"/>
              </a:rPr>
              <a:t>Button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021173" y="2949435"/>
            <a:ext cx="162987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>
                <a:cs typeface="Times New Roman" panose="02020603050405020304" pitchFamily="18" charset="0"/>
              </a:rPr>
              <a:t>fonoviy_sloy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cxnSp>
        <p:nvCxnSpPr>
          <p:cNvPr id="16" name="Соединительная линия уступом 15"/>
          <p:cNvCxnSpPr>
            <a:stCxn id="6" idx="3"/>
            <a:endCxn id="15" idx="1"/>
          </p:cNvCxnSpPr>
          <p:nvPr/>
        </p:nvCxnSpPr>
        <p:spPr>
          <a:xfrm flipV="1">
            <a:off x="6725457" y="3272601"/>
            <a:ext cx="1295716" cy="1184191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оединительная линия уступом 17"/>
          <p:cNvCxnSpPr>
            <a:stCxn id="7" idx="3"/>
            <a:endCxn id="14" idx="1"/>
          </p:cNvCxnSpPr>
          <p:nvPr/>
        </p:nvCxnSpPr>
        <p:spPr>
          <a:xfrm>
            <a:off x="1679713" y="3092382"/>
            <a:ext cx="6341460" cy="2132081"/>
          </a:xfrm>
          <a:prstGeom prst="bentConnector3">
            <a:avLst>
              <a:gd name="adj1" fmla="val 84011"/>
            </a:avLst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Соединительная линия уступом 21"/>
          <p:cNvCxnSpPr>
            <a:stCxn id="8" idx="0"/>
            <a:endCxn id="14" idx="1"/>
          </p:cNvCxnSpPr>
          <p:nvPr/>
        </p:nvCxnSpPr>
        <p:spPr>
          <a:xfrm rot="16200000" flipH="1">
            <a:off x="4789740" y="1993030"/>
            <a:ext cx="1481411" cy="4981454"/>
          </a:xfrm>
          <a:prstGeom prst="bentConnector4">
            <a:avLst>
              <a:gd name="adj1" fmla="val -15431"/>
              <a:gd name="adj2" fmla="val 52843"/>
            </a:avLst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Соединительная линия уступом 23"/>
          <p:cNvCxnSpPr>
            <a:stCxn id="9" idx="0"/>
            <a:endCxn id="14" idx="1"/>
          </p:cNvCxnSpPr>
          <p:nvPr/>
        </p:nvCxnSpPr>
        <p:spPr>
          <a:xfrm rot="16200000" flipH="1">
            <a:off x="5227062" y="2430352"/>
            <a:ext cx="1471472" cy="4116750"/>
          </a:xfrm>
          <a:prstGeom prst="bentConnector4">
            <a:avLst>
              <a:gd name="adj1" fmla="val -15535"/>
              <a:gd name="adj2" fmla="val 53440"/>
            </a:avLst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Соединительная линия уступом 25"/>
          <p:cNvCxnSpPr>
            <a:stCxn id="10" idx="0"/>
            <a:endCxn id="14" idx="1"/>
          </p:cNvCxnSpPr>
          <p:nvPr/>
        </p:nvCxnSpPr>
        <p:spPr>
          <a:xfrm rot="16200000" flipH="1">
            <a:off x="5649475" y="2852765"/>
            <a:ext cx="1471472" cy="3271924"/>
          </a:xfrm>
          <a:prstGeom prst="bentConnector4">
            <a:avLst>
              <a:gd name="adj1" fmla="val -15535"/>
              <a:gd name="adj2" fmla="val 54329"/>
            </a:avLst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Соединительная линия уступом 29"/>
          <p:cNvCxnSpPr>
            <a:stCxn id="11" idx="2"/>
            <a:endCxn id="14" idx="2"/>
          </p:cNvCxnSpPr>
          <p:nvPr/>
        </p:nvCxnSpPr>
        <p:spPr>
          <a:xfrm rot="16200000" flipH="1">
            <a:off x="5631693" y="2619442"/>
            <a:ext cx="346150" cy="5510222"/>
          </a:xfrm>
          <a:prstGeom prst="bentConnector3">
            <a:avLst>
              <a:gd name="adj1" fmla="val 166041"/>
            </a:avLst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Соединительная линия уступом 31"/>
          <p:cNvCxnSpPr>
            <a:stCxn id="12" idx="2"/>
            <a:endCxn id="14" idx="2"/>
          </p:cNvCxnSpPr>
          <p:nvPr/>
        </p:nvCxnSpPr>
        <p:spPr>
          <a:xfrm rot="16200000" flipH="1">
            <a:off x="6059076" y="3046824"/>
            <a:ext cx="356089" cy="4645517"/>
          </a:xfrm>
          <a:prstGeom prst="bentConnector3">
            <a:avLst>
              <a:gd name="adj1" fmla="val 164197"/>
            </a:avLst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Соединительная линия уступом 33"/>
          <p:cNvCxnSpPr>
            <a:stCxn id="13" idx="2"/>
            <a:endCxn id="14" idx="2"/>
          </p:cNvCxnSpPr>
          <p:nvPr/>
        </p:nvCxnSpPr>
        <p:spPr>
          <a:xfrm rot="16200000" flipH="1">
            <a:off x="6481489" y="3469237"/>
            <a:ext cx="356089" cy="3800691"/>
          </a:xfrm>
          <a:prstGeom prst="bentConnector3">
            <a:avLst>
              <a:gd name="adj1" fmla="val 164197"/>
            </a:avLst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863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Окно выбора персонажа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fld id="{9F4B4F93-AE48-42E0-8A69-452558197F8F}" type="slidenum">
              <a:rPr lang="ru-RU" sz="3200" b="1" smtClean="0">
                <a:solidFill>
                  <a:schemeClr val="tx1"/>
                </a:solidFill>
                <a:cs typeface="Times New Roman" panose="02020603050405020304" pitchFamily="18" charset="0"/>
              </a:rPr>
              <a:t>6</a:t>
            </a:fld>
            <a:endParaRPr lang="ru-RU" sz="3200" b="1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6096" y="2593976"/>
            <a:ext cx="5688061" cy="3584759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2746095" y="2753139"/>
            <a:ext cx="5688061" cy="342559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803593" y="2795521"/>
            <a:ext cx="566529" cy="593722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3810759" y="2918104"/>
            <a:ext cx="851450" cy="292235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6666602" y="3763102"/>
            <a:ext cx="851450" cy="292235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3810759" y="3309730"/>
            <a:ext cx="712302" cy="159026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6686481" y="4177747"/>
            <a:ext cx="712302" cy="159026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2793652" y="5635487"/>
            <a:ext cx="2216427" cy="218661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2777088" y="5867400"/>
            <a:ext cx="692426" cy="205409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739887" y="2472355"/>
            <a:ext cx="1077411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 smtClean="0">
                <a:cs typeface="Times New Roman" panose="02020603050405020304" pitchFamily="18" charset="0"/>
              </a:rPr>
              <a:t>Button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174110" y="4156310"/>
            <a:ext cx="162987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>
                <a:cs typeface="Times New Roman" panose="02020603050405020304" pitchFamily="18" charset="0"/>
              </a:rPr>
              <a:t>fonoviy_sloy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360443" y="2556074"/>
            <a:ext cx="1919373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>
                <a:cs typeface="Times New Roman" panose="02020603050405020304" pitchFamily="18" charset="0"/>
              </a:rPr>
              <a:t>AnimatedSprite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12240" y="5760074"/>
            <a:ext cx="128708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>
                <a:cs typeface="Times New Roman" panose="02020603050405020304" pitchFamily="18" charset="0"/>
              </a:rPr>
              <a:t>svoi_text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cxnSp>
        <p:nvCxnSpPr>
          <p:cNvPr id="21" name="Соединительная линия уступом 20"/>
          <p:cNvCxnSpPr>
            <a:stCxn id="7" idx="3"/>
            <a:endCxn id="15" idx="1"/>
          </p:cNvCxnSpPr>
          <p:nvPr/>
        </p:nvCxnSpPr>
        <p:spPr>
          <a:xfrm>
            <a:off x="8434156" y="4465937"/>
            <a:ext cx="739954" cy="13539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Соединительная линия уступом 22"/>
          <p:cNvCxnSpPr>
            <a:stCxn id="8" idx="1"/>
            <a:endCxn id="14" idx="3"/>
          </p:cNvCxnSpPr>
          <p:nvPr/>
        </p:nvCxnSpPr>
        <p:spPr>
          <a:xfrm rot="10800000">
            <a:off x="1817299" y="2795522"/>
            <a:ext cx="986295" cy="296861"/>
          </a:xfrm>
          <a:prstGeom prst="bentConnector3">
            <a:avLst/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Соединительная линия уступом 24"/>
          <p:cNvCxnSpPr>
            <a:stCxn id="9" idx="0"/>
            <a:endCxn id="14" idx="0"/>
          </p:cNvCxnSpPr>
          <p:nvPr/>
        </p:nvCxnSpPr>
        <p:spPr>
          <a:xfrm rot="16200000" flipV="1">
            <a:off x="2534665" y="1216284"/>
            <a:ext cx="445749" cy="2957891"/>
          </a:xfrm>
          <a:prstGeom prst="bentConnector3">
            <a:avLst>
              <a:gd name="adj1" fmla="val 151284"/>
            </a:avLst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Соединительная линия уступом 26"/>
          <p:cNvCxnSpPr>
            <a:stCxn id="10" idx="0"/>
            <a:endCxn id="14" idx="0"/>
          </p:cNvCxnSpPr>
          <p:nvPr/>
        </p:nvCxnSpPr>
        <p:spPr>
          <a:xfrm rot="16200000" flipV="1">
            <a:off x="3540087" y="210862"/>
            <a:ext cx="1290747" cy="5813734"/>
          </a:xfrm>
          <a:prstGeom prst="bentConnector3">
            <a:avLst>
              <a:gd name="adj1" fmla="val 117711"/>
            </a:avLst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Соединительная линия уступом 30"/>
          <p:cNvCxnSpPr>
            <a:stCxn id="11" idx="3"/>
            <a:endCxn id="16" idx="1"/>
          </p:cNvCxnSpPr>
          <p:nvPr/>
        </p:nvCxnSpPr>
        <p:spPr>
          <a:xfrm flipV="1">
            <a:off x="7398783" y="2879240"/>
            <a:ext cx="1961660" cy="2093638"/>
          </a:xfrm>
          <a:prstGeom prst="bentConnector3">
            <a:avLst>
              <a:gd name="adj1" fmla="val 71787"/>
            </a:avLst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Соединительная линия уступом 33"/>
          <p:cNvCxnSpPr>
            <a:stCxn id="5" idx="3"/>
            <a:endCxn id="16" idx="1"/>
          </p:cNvCxnSpPr>
          <p:nvPr/>
        </p:nvCxnSpPr>
        <p:spPr>
          <a:xfrm flipV="1">
            <a:off x="4523061" y="2879240"/>
            <a:ext cx="4837382" cy="1225621"/>
          </a:xfrm>
          <a:prstGeom prst="bentConnector3">
            <a:avLst>
              <a:gd name="adj1" fmla="val 26166"/>
            </a:avLst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Соединительная линия уступом 36"/>
          <p:cNvCxnSpPr>
            <a:stCxn id="12" idx="1"/>
            <a:endCxn id="17" idx="3"/>
          </p:cNvCxnSpPr>
          <p:nvPr/>
        </p:nvCxnSpPr>
        <p:spPr>
          <a:xfrm rot="10800000" flipV="1">
            <a:off x="1799324" y="5744818"/>
            <a:ext cx="994328" cy="338422"/>
          </a:xfrm>
          <a:prstGeom prst="bentConnector3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Соединительная линия уступом 38"/>
          <p:cNvCxnSpPr>
            <a:stCxn id="13" idx="1"/>
            <a:endCxn id="17" idx="3"/>
          </p:cNvCxnSpPr>
          <p:nvPr/>
        </p:nvCxnSpPr>
        <p:spPr>
          <a:xfrm rot="10800000" flipV="1">
            <a:off x="1799324" y="5970104"/>
            <a:ext cx="977764" cy="113135"/>
          </a:xfrm>
          <a:prstGeom prst="bentConnector3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405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Уровни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fld id="{9F4B4F93-AE48-42E0-8A69-452558197F8F}" type="slidenum">
              <a:rPr lang="ru-RU" sz="3200" b="1" smtClean="0">
                <a:solidFill>
                  <a:schemeClr val="tx1"/>
                </a:solidFill>
                <a:cs typeface="Times New Roman" panose="02020603050405020304" pitchFamily="18" charset="0"/>
              </a:rPr>
              <a:t>7</a:t>
            </a:fld>
            <a:endParaRPr lang="ru-RU" sz="3200" b="1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24339" y="3128205"/>
            <a:ext cx="61405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Здесь необходимо изображение или изображения уровней.</a:t>
            </a:r>
          </a:p>
          <a:p>
            <a:r>
              <a:rPr lang="ru-RU" dirty="0" smtClean="0">
                <a:solidFill>
                  <a:srgbClr val="FF0000"/>
                </a:solidFill>
              </a:rPr>
              <a:t>Можно растянуть на несколько слайдов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ru-RU" dirty="0" smtClean="0">
                <a:solidFill>
                  <a:srgbClr val="FF0000"/>
                </a:solidFill>
              </a:rPr>
              <a:t>После удалить комментарий!</a:t>
            </a:r>
            <a:endParaRPr lang="ru-R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474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Завершение уровня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fld id="{9F4B4F93-AE48-42E0-8A69-452558197F8F}" type="slidenum">
              <a:rPr lang="ru-RU" sz="3200" b="1" smtClean="0">
                <a:solidFill>
                  <a:schemeClr val="tx1"/>
                </a:solidFill>
                <a:cs typeface="Times New Roman" panose="02020603050405020304" pitchFamily="18" charset="0"/>
              </a:rPr>
              <a:t>8</a:t>
            </a:fld>
            <a:endParaRPr lang="ru-RU" sz="3200" b="1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687" y="2593976"/>
            <a:ext cx="4549983" cy="3602844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1055687" y="2753139"/>
            <a:ext cx="4549983" cy="33585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noFill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41121" y="4760694"/>
            <a:ext cx="162987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>
                <a:cs typeface="Times New Roman" panose="02020603050405020304" pitchFamily="18" charset="0"/>
              </a:rPr>
              <a:t>fonoviy_sloy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121643" y="3965714"/>
            <a:ext cx="883827" cy="208722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3124956" y="4147931"/>
            <a:ext cx="883827" cy="208722"/>
          </a:xfrm>
          <a:prstGeom prst="rect">
            <a:avLst/>
          </a:prstGeom>
          <a:noFill/>
          <a:ln w="38100">
            <a:solidFill>
              <a:srgbClr val="23FD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6465656" y="3185023"/>
            <a:ext cx="128708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ru-RU" dirty="0" smtClean="0">
                <a:cs typeface="Times New Roman" panose="02020603050405020304" pitchFamily="18" charset="0"/>
              </a:rPr>
              <a:t>Класс</a:t>
            </a:r>
            <a:r>
              <a:rPr lang="en-US">
                <a:cs typeface="Times New Roman" panose="02020603050405020304" pitchFamily="18" charset="0"/>
              </a:rPr>
              <a:t/>
            </a:r>
            <a:br>
              <a:rPr lang="en-US">
                <a:cs typeface="Times New Roman" panose="02020603050405020304" pitchFamily="18" charset="0"/>
              </a:rPr>
            </a:br>
            <a:r>
              <a:rPr lang="ru-RU" smtClean="0">
                <a:cs typeface="Times New Roman" panose="02020603050405020304" pitchFamily="18" charset="0"/>
              </a:rPr>
              <a:t>«</a:t>
            </a:r>
            <a:r>
              <a:rPr lang="en-US" b="1">
                <a:cs typeface="Times New Roman" panose="02020603050405020304" pitchFamily="18" charset="0"/>
              </a:rPr>
              <a:t>svoi_text</a:t>
            </a:r>
            <a:r>
              <a:rPr lang="ru-RU" smtClean="0">
                <a:cs typeface="Times New Roman" panose="02020603050405020304" pitchFamily="18" charset="0"/>
              </a:rPr>
              <a:t>»</a:t>
            </a:r>
            <a:endParaRPr lang="ru-RU" dirty="0">
              <a:cs typeface="Times New Roman" panose="02020603050405020304" pitchFamily="18" charset="0"/>
            </a:endParaRPr>
          </a:p>
        </p:txBody>
      </p:sp>
      <p:cxnSp>
        <p:nvCxnSpPr>
          <p:cNvPr id="12" name="Соединительная линия уступом 11"/>
          <p:cNvCxnSpPr>
            <a:stCxn id="4" idx="3"/>
            <a:endCxn id="8" idx="1"/>
          </p:cNvCxnSpPr>
          <p:nvPr/>
        </p:nvCxnSpPr>
        <p:spPr>
          <a:xfrm>
            <a:off x="5605670" y="4395398"/>
            <a:ext cx="1135451" cy="688462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Соединительная линия уступом 15"/>
          <p:cNvCxnSpPr>
            <a:stCxn id="9" idx="3"/>
            <a:endCxn id="11" idx="1"/>
          </p:cNvCxnSpPr>
          <p:nvPr/>
        </p:nvCxnSpPr>
        <p:spPr>
          <a:xfrm flipV="1">
            <a:off x="4005470" y="3508189"/>
            <a:ext cx="2460186" cy="561886"/>
          </a:xfrm>
          <a:prstGeom prst="bentConnector3">
            <a:avLst/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оединительная линия уступом 17"/>
          <p:cNvCxnSpPr>
            <a:stCxn id="10" idx="3"/>
            <a:endCxn id="11" idx="1"/>
          </p:cNvCxnSpPr>
          <p:nvPr/>
        </p:nvCxnSpPr>
        <p:spPr>
          <a:xfrm flipV="1">
            <a:off x="4008783" y="3508189"/>
            <a:ext cx="2456873" cy="744103"/>
          </a:xfrm>
          <a:prstGeom prst="bentConnector3">
            <a:avLst/>
          </a:prstGeom>
          <a:ln>
            <a:solidFill>
              <a:srgbClr val="23FD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022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687" y="1268413"/>
            <a:ext cx="10080625" cy="1325563"/>
          </a:xfrm>
        </p:spPr>
        <p:txBody>
          <a:bodyPr/>
          <a:lstStyle/>
          <a:p>
            <a:r>
              <a:rPr lang="ru-RU" i="1" dirty="0" smtClean="0">
                <a:latin typeface="+mn-lt"/>
                <a:cs typeface="Times New Roman" panose="02020603050405020304" pitchFamily="18" charset="0"/>
              </a:rPr>
              <a:t>Архитектура базы данных</a:t>
            </a:r>
            <a:endParaRPr lang="ru-RU" i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393111" y="5224463"/>
            <a:ext cx="2743200" cy="365125"/>
          </a:xfrm>
        </p:spPr>
        <p:txBody>
          <a:bodyPr/>
          <a:lstStyle/>
          <a:p>
            <a:fld id="{9F4B4F93-AE48-42E0-8A69-452558197F8F}" type="slidenum">
              <a:rPr lang="ru-RU" sz="3200" b="1" smtClean="0">
                <a:solidFill>
                  <a:schemeClr val="tx1"/>
                </a:solidFill>
                <a:cs typeface="Times New Roman" panose="02020603050405020304" pitchFamily="18" charset="0"/>
              </a:rPr>
              <a:t>9</a:t>
            </a:fld>
            <a:endParaRPr lang="ru-RU" sz="3200" b="1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443" y="2593975"/>
            <a:ext cx="2498807" cy="35881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Объект 2"/>
          <p:cNvSpPr>
            <a:spLocks noGrp="1"/>
          </p:cNvSpPr>
          <p:nvPr>
            <p:ph idx="1"/>
          </p:nvPr>
        </p:nvSpPr>
        <p:spPr>
          <a:xfrm>
            <a:off x="6092687" y="2593975"/>
            <a:ext cx="5043624" cy="2995613"/>
          </a:xfrm>
        </p:spPr>
        <p:txBody>
          <a:bodyPr>
            <a:normAutofit fontScale="92500" lnSpcReduction="10000"/>
          </a:bodyPr>
          <a:lstStyle/>
          <a:p>
            <a:pPr indent="0">
              <a:buNone/>
            </a:pPr>
            <a:r>
              <a:rPr lang="ru-RU" b="1" dirty="0" err="1">
                <a:cs typeface="Times New Roman" panose="02020603050405020304" pitchFamily="18" charset="0"/>
              </a:rPr>
              <a:t>history</a:t>
            </a:r>
            <a:r>
              <a:rPr lang="ru-RU" dirty="0">
                <a:cs typeface="Times New Roman" panose="02020603050405020304" pitchFamily="18" charset="0"/>
              </a:rPr>
              <a:t> - главная таблица с историей всех прохождений </a:t>
            </a:r>
            <a:r>
              <a:rPr lang="ru-RU" dirty="0" smtClean="0">
                <a:cs typeface="Times New Roman" panose="02020603050405020304" pitchFamily="18" charset="0"/>
              </a:rPr>
              <a:t>уровней</a:t>
            </a:r>
            <a:r>
              <a:rPr lang="ru-RU" dirty="0" smtClean="0">
                <a:cs typeface="Times New Roman" panose="02020603050405020304" pitchFamily="18" charset="0"/>
              </a:rPr>
              <a:t>. </a:t>
            </a:r>
            <a:r>
              <a:rPr lang="ru-RU" b="1" dirty="0" err="1">
                <a:cs typeface="Times New Roman" panose="02020603050405020304" pitchFamily="18" charset="0"/>
              </a:rPr>
              <a:t>id</a:t>
            </a:r>
            <a:r>
              <a:rPr lang="ru-RU" dirty="0">
                <a:cs typeface="Times New Roman" panose="02020603050405020304" pitchFamily="18" charset="0"/>
              </a:rPr>
              <a:t> отвечает за номер прохождения, </a:t>
            </a:r>
            <a:r>
              <a:rPr lang="ru-RU" b="1" dirty="0" err="1">
                <a:cs typeface="Times New Roman" panose="02020603050405020304" pitchFamily="18" charset="0"/>
              </a:rPr>
              <a:t>name</a:t>
            </a:r>
            <a:r>
              <a:rPr lang="ru-RU" dirty="0">
                <a:cs typeface="Times New Roman" panose="02020603050405020304" pitchFamily="18" charset="0"/>
              </a:rPr>
              <a:t> </a:t>
            </a:r>
            <a:r>
              <a:rPr lang="ru-RU" dirty="0" smtClean="0">
                <a:cs typeface="Times New Roman" panose="02020603050405020304" pitchFamily="18" charset="0"/>
              </a:rPr>
              <a:t>– </a:t>
            </a:r>
            <a:r>
              <a:rPr lang="ru-RU" dirty="0" err="1" smtClean="0">
                <a:cs typeface="Times New Roman" panose="02020603050405020304" pitchFamily="18" charset="0"/>
              </a:rPr>
              <a:t>никнейм</a:t>
            </a:r>
            <a:r>
              <a:rPr lang="ru-RU" dirty="0" smtClean="0">
                <a:cs typeface="Times New Roman" panose="02020603050405020304" pitchFamily="18" charset="0"/>
              </a:rPr>
              <a:t> пользователя, </a:t>
            </a:r>
            <a:r>
              <a:rPr lang="en-US" b="1" dirty="0" smtClean="0">
                <a:cs typeface="Times New Roman" panose="02020603050405020304" pitchFamily="18" charset="0"/>
              </a:rPr>
              <a:t>time</a:t>
            </a:r>
            <a:r>
              <a:rPr lang="ru-RU" b="1" dirty="0" smtClean="0">
                <a:cs typeface="Times New Roman" panose="02020603050405020304" pitchFamily="18" charset="0"/>
              </a:rPr>
              <a:t> </a:t>
            </a:r>
            <a:r>
              <a:rPr lang="ru-RU" dirty="0" smtClean="0">
                <a:cs typeface="Times New Roman" panose="02020603050405020304" pitchFamily="18" charset="0"/>
              </a:rPr>
              <a:t>– время прохождения, </a:t>
            </a:r>
            <a:r>
              <a:rPr lang="en-US" b="1" smtClean="0">
                <a:cs typeface="Times New Roman" panose="02020603050405020304" pitchFamily="18" charset="0"/>
              </a:rPr>
              <a:t>level</a:t>
            </a:r>
            <a:r>
              <a:rPr lang="ru-RU" smtClean="0">
                <a:cs typeface="Times New Roman" panose="02020603050405020304" pitchFamily="18" charset="0"/>
              </a:rPr>
              <a:t> </a:t>
            </a:r>
            <a:r>
              <a:rPr lang="ru-RU" dirty="0">
                <a:cs typeface="Times New Roman" panose="02020603050405020304" pitchFamily="18" charset="0"/>
              </a:rPr>
              <a:t>- номер </a:t>
            </a:r>
            <a:r>
              <a:rPr lang="ru-RU">
                <a:cs typeface="Times New Roman" panose="02020603050405020304" pitchFamily="18" charset="0"/>
              </a:rPr>
              <a:t>проходимого </a:t>
            </a:r>
            <a:r>
              <a:rPr lang="ru-RU" smtClean="0">
                <a:cs typeface="Times New Roman" panose="02020603050405020304" pitchFamily="18" charset="0"/>
              </a:rPr>
              <a:t>уровня, </a:t>
            </a:r>
            <a:r>
              <a:rPr lang="en-US" b="1" smtClean="0">
                <a:cs typeface="Times New Roman" panose="02020603050405020304" pitchFamily="18" charset="0"/>
              </a:rPr>
              <a:t>skin </a:t>
            </a:r>
            <a:r>
              <a:rPr lang="ru-RU" smtClean="0">
                <a:cs typeface="Times New Roman" panose="02020603050405020304" pitchFamily="18" charset="0"/>
              </a:rPr>
              <a:t>– номер выбранной внешности персонажа.</a:t>
            </a:r>
            <a:endParaRPr lang="ru-RU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3426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260</TotalTime>
  <Words>244</Words>
  <Application>Microsoft Office PowerPoint</Application>
  <PresentationFormat>Широкоэкранный</PresentationFormat>
  <Paragraphs>60</Paragraphs>
  <Slides>13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Тема Office</vt:lpstr>
      <vt:lpstr>Anorak's Quest </vt:lpstr>
      <vt:lpstr>Актуальность работы</vt:lpstr>
      <vt:lpstr>«Anorak's Quest»</vt:lpstr>
      <vt:lpstr>Стартовое окно</vt:lpstr>
      <vt:lpstr>Окно выбора уровней</vt:lpstr>
      <vt:lpstr>Окно выбора персонажа</vt:lpstr>
      <vt:lpstr>Уровни</vt:lpstr>
      <vt:lpstr>Завершение уровня</vt:lpstr>
      <vt:lpstr>Архитектура базы данных</vt:lpstr>
      <vt:lpstr>Окно результатов прохождения уровней</vt:lpstr>
      <vt:lpstr>Алгоритм игры</vt:lpstr>
      <vt:lpstr>Диаграммы классов</vt:lpstr>
      <vt:lpstr>Контакты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Учетная запись Майкрософт</cp:lastModifiedBy>
  <cp:revision>32</cp:revision>
  <dcterms:created xsi:type="dcterms:W3CDTF">2024-11-09T19:20:50Z</dcterms:created>
  <dcterms:modified xsi:type="dcterms:W3CDTF">2025-01-18T21:55:47Z</dcterms:modified>
</cp:coreProperties>
</file>

<file path=docProps/thumbnail.jpeg>
</file>